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747775"/>
          </p15:clr>
        </p15:guide>
        <p15:guide id="2" orient="horz" pos="510">
          <p15:clr>
            <a:srgbClr val="747775"/>
          </p15:clr>
        </p15:guide>
        <p15:guide id="3" pos="17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510" orient="horz"/>
        <p:guide pos="17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Welcome, and </a:t>
            </a:r>
            <a:r>
              <a:rPr lang="en-GB"/>
              <a:t>thank you for joining us today.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are excited to showcase our analysis of </a:t>
            </a:r>
            <a:r>
              <a:rPr lang="en-GB">
                <a:solidFill>
                  <a:schemeClr val="dk1"/>
                </a:solidFill>
              </a:rPr>
              <a:t>data we explored between  the start of 2011 and end of 2014.</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13f2a5a5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13f2a5a5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well as the category of products, another variable which had an effect on Offuture’s profits was the discount scheme. </a:t>
            </a:r>
            <a:endParaRPr/>
          </a:p>
          <a:p>
            <a:pPr indent="0" lvl="0" marL="0" rtl="0" algn="l">
              <a:spcBef>
                <a:spcPts val="0"/>
              </a:spcBef>
              <a:spcAft>
                <a:spcPts val="0"/>
              </a:spcAft>
              <a:buNone/>
            </a:pPr>
            <a:r>
              <a:rPr lang="en-GB"/>
              <a:t>We observed that the sales brought in were higher by 23.7% when orders had no discounts. </a:t>
            </a:r>
            <a:endParaRPr/>
          </a:p>
          <a:p>
            <a:pPr indent="0" lvl="0" marL="0" rtl="0" algn="l">
              <a:spcBef>
                <a:spcPts val="0"/>
              </a:spcBef>
              <a:spcAft>
                <a:spcPts val="0"/>
              </a:spcAft>
              <a:buNone/>
            </a:pPr>
            <a:r>
              <a:rPr lang="en-GB"/>
              <a:t>However the effect on profits appears more profound as Offuture recorded an overall loss on orders when discounts were applied.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raises some further questions which we </a:t>
            </a:r>
            <a:r>
              <a:rPr lang="en-GB"/>
              <a:t>attempt to answer by looking more in depth into the nature and locations of these discounts on the next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0e3c24c0d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0e3c24c0d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Average discount rate was very high in several countries, including Turkey, Nigeria, Turkmenistan and Lithuania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0e3c24c0d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0e3c24c0d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see, looking at the average profit, that those countries mentioned previously are making a loss on average. We can flip back and forth to make the comparison clear - where a country receives a lot of discounts, it tends to be unprofitable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0e3c24c0d_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0e3c24c0d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Gav: We have seen that there appears to be a pattern on the world maps where countries with more discount produce less profit or even a loss. You can see countries such as Portugal, Turkmenistan and Lithuania that were orange and red in the previous diagrams showing both high average discount rates and negative average profit. This scatter graph further highlights the global negative correlation. Of course there are many countries that have zero (or close to zero) discount and achieve a spread of profits. Despite these countries there is still a clear negative trend to the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13f2a5a5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13f2a5a5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Overall this period saw significant growth quarter on quarter. </a:t>
            </a:r>
            <a:endParaRPr/>
          </a:p>
          <a:p>
            <a:pPr indent="0" lvl="0" marL="0" rtl="0" algn="l">
              <a:spcBef>
                <a:spcPts val="0"/>
              </a:spcBef>
              <a:spcAft>
                <a:spcPts val="0"/>
              </a:spcAft>
              <a:buNone/>
            </a:pPr>
            <a:r>
              <a:rPr lang="en-GB"/>
              <a:t>The </a:t>
            </a:r>
            <a:r>
              <a:rPr lang="en-GB"/>
              <a:t>business</a:t>
            </a:r>
            <a:r>
              <a:rPr lang="en-GB"/>
              <a:t> experienced profits throughout this this 4 year time period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While the company has maintained strong profits throughout the months , the primary source of losses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0e3c24c0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0e3c24c0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for your time , we look forward to welcoming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d0e3c24c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d0e3c24c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we know, Offuture’s reach is truly global, spanning across over 140 countries. </a:t>
            </a:r>
            <a:endParaRPr/>
          </a:p>
          <a:p>
            <a:pPr indent="0" lvl="0" marL="0" rtl="0" algn="l">
              <a:spcBef>
                <a:spcPts val="0"/>
              </a:spcBef>
              <a:spcAft>
                <a:spcPts val="0"/>
              </a:spcAft>
              <a:buNone/>
            </a:pPr>
            <a:r>
              <a:rPr lang="en-GB"/>
              <a:t>Meeting the needs for nearly 1600 different customers in over 3600 cities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you might expect given these impressive numbers , we observed continual growth and the company has brought in profits close to $1.5m over the 4 year time 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Our aim is to present you with further findings we have made , sharing any key insights we </a:t>
            </a:r>
            <a:r>
              <a:rPr lang="en-GB"/>
              <a:t>think you’ll find interesting</a:t>
            </a:r>
            <a:r>
              <a:rPr lang="en-GB"/>
              <a:t> along the way.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t>
            </a:r>
            <a:r>
              <a:rPr lang="en-GB"/>
              <a:t>here's</a:t>
            </a:r>
            <a:r>
              <a:rPr lang="en-GB"/>
              <a:t> how we aim to do that…..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0e3c24c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d0e3c24c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Speaking of facts you will find interesting, </a:t>
            </a:r>
            <a:endParaRPr/>
          </a:p>
          <a:p>
            <a:pPr indent="0" lvl="0" marL="0" rtl="0" algn="l">
              <a:spcBef>
                <a:spcPts val="0"/>
              </a:spcBef>
              <a:spcAft>
                <a:spcPts val="0"/>
              </a:spcAft>
              <a:buNone/>
            </a:pPr>
            <a:r>
              <a:rPr lang="en-GB"/>
              <a:t>we will firstly go over that </a:t>
            </a:r>
            <a:r>
              <a:rPr lang="en-GB"/>
              <a:t>profit just mentioned. </a:t>
            </a:r>
            <a:endParaRPr/>
          </a:p>
          <a:p>
            <a:pPr indent="0" lvl="0" marL="0" rtl="0" algn="l">
              <a:spcBef>
                <a:spcPts val="0"/>
              </a:spcBef>
              <a:spcAft>
                <a:spcPts val="0"/>
              </a:spcAft>
              <a:buNone/>
            </a:pPr>
            <a:r>
              <a:rPr lang="en-GB"/>
              <a:t>To do this we will be going into depth of how the profit is spread across all the operating locations </a:t>
            </a:r>
            <a:endParaRPr/>
          </a:p>
          <a:p>
            <a:pPr indent="0" lvl="0" marL="0" rtl="0" algn="l">
              <a:spcBef>
                <a:spcPts val="0"/>
              </a:spcBef>
              <a:spcAft>
                <a:spcPts val="0"/>
              </a:spcAft>
              <a:buNone/>
            </a:pPr>
            <a:r>
              <a:rPr lang="en-GB"/>
              <a:t>As well as, which categories of products stand out.</a:t>
            </a:r>
            <a:br>
              <a:rPr lang="en-GB"/>
            </a:br>
            <a:endParaRPr/>
          </a:p>
          <a:p>
            <a:pPr indent="0" lvl="0" marL="0" rtl="0" algn="l">
              <a:spcBef>
                <a:spcPts val="0"/>
              </a:spcBef>
              <a:spcAft>
                <a:spcPts val="0"/>
              </a:spcAft>
              <a:buNone/>
            </a:pPr>
            <a:r>
              <a:rPr lang="en-GB"/>
              <a:t>As we go through any questions that come to mind , feel free to 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next slide we will start off by at the looking over the profits over time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0e3c24c0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0e3c24c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Overall trending upwards - 16x Sales, 7.7x profit. Very impressive growth figures, showing a broad expansion of the business’s operations.</a:t>
            </a:r>
            <a:endParaRPr/>
          </a:p>
          <a:p>
            <a:pPr indent="0" lvl="0" marL="0" rtl="0" algn="l">
              <a:spcBef>
                <a:spcPts val="0"/>
              </a:spcBef>
              <a:spcAft>
                <a:spcPts val="0"/>
              </a:spcAft>
              <a:buNone/>
            </a:pPr>
            <a:r>
              <a:rPr lang="en-GB"/>
              <a:t> Both sales and profit go up over </a:t>
            </a:r>
            <a:r>
              <a:rPr lang="en-GB"/>
              <a:t>the course of each year, but drop off at the start of the next.</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0e3c24c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0e3c24c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TOTAL PROFIT, Orange = Loss, Blue = Profit.</a:t>
            </a:r>
            <a:endParaRPr/>
          </a:p>
          <a:p>
            <a:pPr indent="0" lvl="0" marL="0" rtl="0" algn="l">
              <a:spcBef>
                <a:spcPts val="0"/>
              </a:spcBef>
              <a:spcAft>
                <a:spcPts val="0"/>
              </a:spcAft>
              <a:buNone/>
            </a:pPr>
            <a:r>
              <a:rPr lang="en-GB"/>
              <a:t> Most unprofitable: Turkey, Nigeria. Most Profitable: US, </a:t>
            </a:r>
            <a:r>
              <a:rPr lang="en-GB"/>
              <a:t>Western</a:t>
            </a:r>
            <a:r>
              <a:rPr lang="en-GB"/>
              <a:t> Europe, India, China, Australia.</a:t>
            </a:r>
            <a:endParaRPr/>
          </a:p>
          <a:p>
            <a:pPr indent="0" lvl="0" marL="0" rtl="0" algn="l">
              <a:spcBef>
                <a:spcPts val="0"/>
              </a:spcBef>
              <a:spcAft>
                <a:spcPts val="0"/>
              </a:spcAft>
              <a:buNone/>
            </a:pPr>
            <a:r>
              <a:rPr lang="en-GB"/>
              <a:t>Strong in developed world, weaker in LATAM, Africa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0e3c24c0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0e3c24c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Phoebe: </a:t>
            </a:r>
            <a:endParaRPr/>
          </a:p>
          <a:p>
            <a:pPr indent="0" lvl="0" marL="0" rtl="0" algn="l">
              <a:spcBef>
                <a:spcPts val="0"/>
              </a:spcBef>
              <a:spcAft>
                <a:spcPts val="0"/>
              </a:spcAft>
              <a:buNone/>
            </a:pPr>
            <a:r>
              <a:rPr lang="en-GB"/>
              <a:t>Having analysed profit by time frame </a:t>
            </a:r>
            <a:r>
              <a:rPr lang="en-GB">
                <a:solidFill>
                  <a:schemeClr val="dk1"/>
                </a:solidFill>
              </a:rPr>
              <a:t>and location </a:t>
            </a:r>
            <a:r>
              <a:rPr lang="en-GB"/>
              <a:t>we then decided to focus on what Offuture is selling.</a:t>
            </a:r>
            <a:endParaRPr/>
          </a:p>
          <a:p>
            <a:pPr indent="0" lvl="0" marL="0" rtl="0" algn="l">
              <a:spcBef>
                <a:spcPts val="0"/>
              </a:spcBef>
              <a:spcAft>
                <a:spcPts val="0"/>
              </a:spcAft>
              <a:buNone/>
            </a:pPr>
            <a:r>
              <a:rPr lang="en-GB"/>
              <a:t>Looking at the pie </a:t>
            </a:r>
            <a:r>
              <a:rPr lang="en-GB"/>
              <a:t>chart below it is clear that technology represents the most lucrative category in terms of profit generating almost half of the company's gross profit </a:t>
            </a:r>
            <a:endParaRPr/>
          </a:p>
          <a:p>
            <a:pPr indent="0" lvl="0" marL="0" rtl="0" algn="l">
              <a:spcBef>
                <a:spcPts val="0"/>
              </a:spcBef>
              <a:spcAft>
                <a:spcPts val="0"/>
              </a:spcAft>
              <a:buNone/>
            </a:pPr>
            <a:r>
              <a:rPr lang="en-GB"/>
              <a:t>Technology was closely followed by office supplies representing 35% of profit. </a:t>
            </a:r>
            <a:endParaRPr/>
          </a:p>
          <a:p>
            <a:pPr indent="0" lvl="0" marL="0" rtl="0" algn="l">
              <a:spcBef>
                <a:spcPts val="0"/>
              </a:spcBef>
              <a:spcAft>
                <a:spcPts val="0"/>
              </a:spcAft>
              <a:buNone/>
            </a:pPr>
            <a:r>
              <a:rPr lang="en-GB"/>
              <a:t>Finally, furniture is the smallest category making up the final 20% </a:t>
            </a:r>
            <a:endParaRPr/>
          </a:p>
          <a:p>
            <a:pPr indent="0" lvl="0" marL="0" rtl="0" algn="l">
              <a:spcBef>
                <a:spcPts val="0"/>
              </a:spcBef>
              <a:spcAft>
                <a:spcPts val="0"/>
              </a:spcAft>
              <a:buNone/>
            </a:pPr>
            <a:r>
              <a:rPr lang="en-GB"/>
              <a:t>This then led us to question if profit was generated from the volume or from the value of the sale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Beyond the overview of company as a whole, we have paid particular attention to precisely WHAT is being sold by OFFUTURE. The pie chart shows what share of profit is made by each of the three categories. </a:t>
            </a:r>
            <a:r>
              <a:rPr lang="en-GB">
                <a:solidFill>
                  <a:schemeClr val="dk1"/>
                </a:solidFill>
              </a:rPr>
              <a:t>It is clear that technology represents the most lucrative category in terms of profit generating almost half of the company's gross profit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Technology was closely followed by office supplies representing 35% of profit. </a:t>
            </a:r>
            <a:endParaRPr>
              <a:solidFill>
                <a:schemeClr val="dk1"/>
              </a:solidFill>
            </a:endParaRPr>
          </a:p>
          <a:p>
            <a:pPr indent="0" lvl="0" marL="0" rtl="0" algn="l">
              <a:spcBef>
                <a:spcPts val="0"/>
              </a:spcBef>
              <a:spcAft>
                <a:spcPts val="0"/>
              </a:spcAft>
              <a:buNone/>
            </a:pPr>
            <a:r>
              <a:rPr lang="en-GB">
                <a:solidFill>
                  <a:schemeClr val="dk1"/>
                </a:solidFill>
              </a:rPr>
              <a:t>Finally, furniture is the smallest category making up the final 20%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 investigated whether these profit figures were delivered by sell high volume or products of high value.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0e3c24c0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0e3c24c0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Phoebe: </a:t>
            </a:r>
            <a:endParaRPr/>
          </a:p>
          <a:p>
            <a:pPr indent="0" lvl="0" marL="0" rtl="0" algn="l">
              <a:spcBef>
                <a:spcPts val="0"/>
              </a:spcBef>
              <a:spcAft>
                <a:spcPts val="0"/>
              </a:spcAft>
              <a:buNone/>
            </a:pPr>
            <a:r>
              <a:rPr lang="en-GB"/>
              <a:t>The 1st bar chart shows the quantity of units sold from each </a:t>
            </a:r>
            <a:r>
              <a:rPr lang="en-GB"/>
              <a:t>category.</a:t>
            </a:r>
            <a:r>
              <a:rPr lang="en-GB"/>
              <a:t> We can then compare this to the average profit margin attained by each category. </a:t>
            </a:r>
            <a:endParaRPr/>
          </a:p>
          <a:p>
            <a:pPr indent="0" lvl="0" marL="0" rtl="0" algn="l">
              <a:spcBef>
                <a:spcPts val="0"/>
              </a:spcBef>
              <a:spcAft>
                <a:spcPts val="0"/>
              </a:spcAft>
              <a:buNone/>
            </a:pPr>
            <a:r>
              <a:rPr lang="en-GB"/>
              <a:t>The findings were clear: technology sales although few are high in value and generate money for Offuture in this way whereas Office supplies are far less valuable but clearly in much higher demand.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0e3c24c0d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d0e3c24c0d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then went on to analyse the sub-category to see what insights this offered. The graph shown </a:t>
            </a:r>
            <a:r>
              <a:rPr lang="en-GB"/>
              <a:t>illustrates</a:t>
            </a:r>
            <a:r>
              <a:rPr lang="en-GB"/>
              <a:t> the most </a:t>
            </a:r>
            <a:r>
              <a:rPr lang="en-GB"/>
              <a:t>profitable</a:t>
            </a:r>
            <a:r>
              <a:rPr lang="en-GB"/>
              <a:t> subcategory to be copiers as shown in blue and the  least profitable sub-category to be tables as shown in orange. </a:t>
            </a:r>
            <a:r>
              <a:rPr lang="en-GB"/>
              <a:t>Tables</a:t>
            </a:r>
            <a:r>
              <a:rPr lang="en-GB"/>
              <a:t> in fact generated a loss of over 50K for the company so we decided to take a closer look …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0e3c24c0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0e3c24c0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1500">
                <a:solidFill>
                  <a:srgbClr val="1A1A1A"/>
                </a:solidFill>
              </a:rPr>
              <a:t>Gav: In the previous slide, we saw that tables were running at a loss but under further inspection we have noticed that c</a:t>
            </a:r>
            <a:r>
              <a:rPr lang="en-GB" sz="1500">
                <a:solidFill>
                  <a:srgbClr val="1A1A1A"/>
                </a:solidFill>
              </a:rPr>
              <a:t>ustomers who bought a table were more overall more profitable than those who didn’t. This is shown on the bar chart on this slide where, in orange, the average profit per sale from customers who have never bought a table and in blue are is the average profit per sale if the customer has ever bought a table.</a:t>
            </a:r>
            <a:endParaRPr sz="800">
              <a:solidFill>
                <a:srgbClr val="1A1A1A"/>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5158" y="4654754"/>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A1A1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CBB26A"/>
              </a:buClr>
              <a:buSzPts val="2800"/>
              <a:buFont typeface="Times New Roman"/>
              <a:buNone/>
              <a:defRPr sz="2800" u="sng">
                <a:solidFill>
                  <a:srgbClr val="CBB26A"/>
                </a:solidFill>
                <a:latin typeface="Times New Roman"/>
                <a:ea typeface="Times New Roman"/>
                <a:cs typeface="Times New Roman"/>
                <a:sym typeface="Times New Roman"/>
              </a:defRPr>
            </a:lvl1pPr>
            <a:lvl2pPr lvl="1">
              <a:spcBef>
                <a:spcPts val="0"/>
              </a:spcBef>
              <a:spcAft>
                <a:spcPts val="0"/>
              </a:spcAft>
              <a:buClr>
                <a:srgbClr val="CBB26A"/>
              </a:buClr>
              <a:buSzPts val="2800"/>
              <a:buNone/>
              <a:defRPr sz="2800">
                <a:solidFill>
                  <a:srgbClr val="CBB26A"/>
                </a:solidFill>
              </a:defRPr>
            </a:lvl2pPr>
            <a:lvl3pPr lvl="2">
              <a:spcBef>
                <a:spcPts val="0"/>
              </a:spcBef>
              <a:spcAft>
                <a:spcPts val="0"/>
              </a:spcAft>
              <a:buClr>
                <a:srgbClr val="CBB26A"/>
              </a:buClr>
              <a:buSzPts val="2800"/>
              <a:buNone/>
              <a:defRPr sz="2800">
                <a:solidFill>
                  <a:srgbClr val="CBB26A"/>
                </a:solidFill>
              </a:defRPr>
            </a:lvl3pPr>
            <a:lvl4pPr lvl="3">
              <a:spcBef>
                <a:spcPts val="0"/>
              </a:spcBef>
              <a:spcAft>
                <a:spcPts val="0"/>
              </a:spcAft>
              <a:buClr>
                <a:srgbClr val="CBB26A"/>
              </a:buClr>
              <a:buSzPts val="2800"/>
              <a:buNone/>
              <a:defRPr sz="2800">
                <a:solidFill>
                  <a:srgbClr val="CBB26A"/>
                </a:solidFill>
              </a:defRPr>
            </a:lvl4pPr>
            <a:lvl5pPr lvl="4">
              <a:spcBef>
                <a:spcPts val="0"/>
              </a:spcBef>
              <a:spcAft>
                <a:spcPts val="0"/>
              </a:spcAft>
              <a:buClr>
                <a:srgbClr val="CBB26A"/>
              </a:buClr>
              <a:buSzPts val="2800"/>
              <a:buNone/>
              <a:defRPr sz="2800">
                <a:solidFill>
                  <a:srgbClr val="CBB26A"/>
                </a:solidFill>
              </a:defRPr>
            </a:lvl5pPr>
            <a:lvl6pPr lvl="5">
              <a:spcBef>
                <a:spcPts val="0"/>
              </a:spcBef>
              <a:spcAft>
                <a:spcPts val="0"/>
              </a:spcAft>
              <a:buClr>
                <a:srgbClr val="CBB26A"/>
              </a:buClr>
              <a:buSzPts val="2800"/>
              <a:buNone/>
              <a:defRPr sz="2800">
                <a:solidFill>
                  <a:srgbClr val="CBB26A"/>
                </a:solidFill>
              </a:defRPr>
            </a:lvl6pPr>
            <a:lvl7pPr lvl="6">
              <a:spcBef>
                <a:spcPts val="0"/>
              </a:spcBef>
              <a:spcAft>
                <a:spcPts val="0"/>
              </a:spcAft>
              <a:buClr>
                <a:srgbClr val="CBB26A"/>
              </a:buClr>
              <a:buSzPts val="2800"/>
              <a:buNone/>
              <a:defRPr sz="2800">
                <a:solidFill>
                  <a:srgbClr val="CBB26A"/>
                </a:solidFill>
              </a:defRPr>
            </a:lvl7pPr>
            <a:lvl8pPr lvl="7">
              <a:spcBef>
                <a:spcPts val="0"/>
              </a:spcBef>
              <a:spcAft>
                <a:spcPts val="0"/>
              </a:spcAft>
              <a:buClr>
                <a:srgbClr val="CBB26A"/>
              </a:buClr>
              <a:buSzPts val="2800"/>
              <a:buNone/>
              <a:defRPr sz="2800">
                <a:solidFill>
                  <a:srgbClr val="CBB26A"/>
                </a:solidFill>
              </a:defRPr>
            </a:lvl8pPr>
            <a:lvl9pPr lvl="8">
              <a:spcBef>
                <a:spcPts val="0"/>
              </a:spcBef>
              <a:spcAft>
                <a:spcPts val="0"/>
              </a:spcAft>
              <a:buClr>
                <a:srgbClr val="CBB26A"/>
              </a:buClr>
              <a:buSzPts val="2800"/>
              <a:buNone/>
              <a:defRPr sz="2800">
                <a:solidFill>
                  <a:srgbClr val="CBB26A"/>
                </a:solidFill>
              </a:defRPr>
            </a:lvl9pPr>
          </a:lstStyle>
          <a:p/>
        </p:txBody>
      </p:sp>
      <p:sp>
        <p:nvSpPr>
          <p:cNvPr id="7" name="Google Shape;7;p1"/>
          <p:cNvSpPr txBox="1"/>
          <p:nvPr>
            <p:ph idx="12" type="sldNum"/>
          </p:nvPr>
        </p:nvSpPr>
        <p:spPr>
          <a:xfrm>
            <a:off x="85158" y="4654754"/>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pic>
        <p:nvPicPr>
          <p:cNvPr id="8" name="Google Shape;8;p1"/>
          <p:cNvPicPr preferRelativeResize="0"/>
          <p:nvPr/>
        </p:nvPicPr>
        <p:blipFill>
          <a:blip r:embed="rId1">
            <a:alphaModFix/>
          </a:blip>
          <a:stretch>
            <a:fillRect/>
          </a:stretch>
        </p:blipFill>
        <p:spPr>
          <a:xfrm>
            <a:off x="8506472" y="0"/>
            <a:ext cx="637528" cy="572700"/>
          </a:xfrm>
          <a:prstGeom prst="rect">
            <a:avLst/>
          </a:prstGeom>
          <a:noFill/>
          <a:ln>
            <a:noFill/>
          </a:ln>
        </p:spPr>
      </p:pic>
      <p:sp>
        <p:nvSpPr>
          <p:cNvPr id="9" name="Google Shape;9;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E5D9B6"/>
              </a:buClr>
              <a:buSzPts val="1800"/>
              <a:buChar char="●"/>
              <a:defRPr sz="1800">
                <a:solidFill>
                  <a:srgbClr val="E5D9B6"/>
                </a:solidFill>
              </a:defRPr>
            </a:lvl1pPr>
            <a:lvl2pPr indent="-317500" lvl="1" marL="914400">
              <a:lnSpc>
                <a:spcPct val="115000"/>
              </a:lnSpc>
              <a:spcBef>
                <a:spcPts val="0"/>
              </a:spcBef>
              <a:spcAft>
                <a:spcPts val="0"/>
              </a:spcAft>
              <a:buClr>
                <a:srgbClr val="E5D9B6"/>
              </a:buClr>
              <a:buSzPts val="1400"/>
              <a:buChar char="○"/>
              <a:defRPr>
                <a:solidFill>
                  <a:srgbClr val="E5D9B6"/>
                </a:solidFill>
              </a:defRPr>
            </a:lvl2pPr>
            <a:lvl3pPr indent="-317500" lvl="2" marL="1371600">
              <a:lnSpc>
                <a:spcPct val="115000"/>
              </a:lnSpc>
              <a:spcBef>
                <a:spcPts val="0"/>
              </a:spcBef>
              <a:spcAft>
                <a:spcPts val="0"/>
              </a:spcAft>
              <a:buClr>
                <a:srgbClr val="E5D9B6"/>
              </a:buClr>
              <a:buSzPts val="1400"/>
              <a:buChar char="■"/>
              <a:defRPr>
                <a:solidFill>
                  <a:srgbClr val="E5D9B6"/>
                </a:solidFill>
              </a:defRPr>
            </a:lvl3pPr>
            <a:lvl4pPr indent="-317500" lvl="3" marL="1828800">
              <a:lnSpc>
                <a:spcPct val="115000"/>
              </a:lnSpc>
              <a:spcBef>
                <a:spcPts val="0"/>
              </a:spcBef>
              <a:spcAft>
                <a:spcPts val="0"/>
              </a:spcAft>
              <a:buClr>
                <a:srgbClr val="E5D9B6"/>
              </a:buClr>
              <a:buSzPts val="1400"/>
              <a:buChar char="●"/>
              <a:defRPr>
                <a:solidFill>
                  <a:srgbClr val="E5D9B6"/>
                </a:solidFill>
              </a:defRPr>
            </a:lvl4pPr>
            <a:lvl5pPr indent="-317500" lvl="4" marL="2286000">
              <a:lnSpc>
                <a:spcPct val="115000"/>
              </a:lnSpc>
              <a:spcBef>
                <a:spcPts val="0"/>
              </a:spcBef>
              <a:spcAft>
                <a:spcPts val="0"/>
              </a:spcAft>
              <a:buClr>
                <a:srgbClr val="E5D9B6"/>
              </a:buClr>
              <a:buSzPts val="1400"/>
              <a:buChar char="○"/>
              <a:defRPr>
                <a:solidFill>
                  <a:srgbClr val="E5D9B6"/>
                </a:solidFill>
              </a:defRPr>
            </a:lvl5pPr>
            <a:lvl6pPr indent="-317500" lvl="5" marL="2743200">
              <a:lnSpc>
                <a:spcPct val="115000"/>
              </a:lnSpc>
              <a:spcBef>
                <a:spcPts val="0"/>
              </a:spcBef>
              <a:spcAft>
                <a:spcPts val="0"/>
              </a:spcAft>
              <a:buClr>
                <a:srgbClr val="E5D9B6"/>
              </a:buClr>
              <a:buSzPts val="1400"/>
              <a:buChar char="■"/>
              <a:defRPr>
                <a:solidFill>
                  <a:srgbClr val="E5D9B6"/>
                </a:solidFill>
              </a:defRPr>
            </a:lvl6pPr>
            <a:lvl7pPr indent="-317500" lvl="6" marL="3200400">
              <a:lnSpc>
                <a:spcPct val="115000"/>
              </a:lnSpc>
              <a:spcBef>
                <a:spcPts val="0"/>
              </a:spcBef>
              <a:spcAft>
                <a:spcPts val="0"/>
              </a:spcAft>
              <a:buClr>
                <a:srgbClr val="E5D9B6"/>
              </a:buClr>
              <a:buSzPts val="1400"/>
              <a:buChar char="●"/>
              <a:defRPr>
                <a:solidFill>
                  <a:srgbClr val="E5D9B6"/>
                </a:solidFill>
              </a:defRPr>
            </a:lvl7pPr>
            <a:lvl8pPr indent="-317500" lvl="7" marL="3657600">
              <a:lnSpc>
                <a:spcPct val="115000"/>
              </a:lnSpc>
              <a:spcBef>
                <a:spcPts val="0"/>
              </a:spcBef>
              <a:spcAft>
                <a:spcPts val="0"/>
              </a:spcAft>
              <a:buClr>
                <a:srgbClr val="E5D9B6"/>
              </a:buClr>
              <a:buSzPts val="1400"/>
              <a:buChar char="○"/>
              <a:defRPr>
                <a:solidFill>
                  <a:srgbClr val="E5D9B6"/>
                </a:solidFill>
              </a:defRPr>
            </a:lvl8pPr>
            <a:lvl9pPr indent="-317500" lvl="8" marL="4114800">
              <a:lnSpc>
                <a:spcPct val="115000"/>
              </a:lnSpc>
              <a:spcBef>
                <a:spcPts val="0"/>
              </a:spcBef>
              <a:spcAft>
                <a:spcPts val="0"/>
              </a:spcAft>
              <a:buClr>
                <a:srgbClr val="E5D9B6"/>
              </a:buClr>
              <a:buSzPts val="1400"/>
              <a:buChar char="■"/>
              <a:defRPr>
                <a:solidFill>
                  <a:srgbClr val="E5D9B6"/>
                </a:solidFil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jp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494450"/>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OFFUTURE Insights</a:t>
            </a:r>
            <a:endParaRPr/>
          </a:p>
        </p:txBody>
      </p:sp>
      <p:sp>
        <p:nvSpPr>
          <p:cNvPr id="56" name="Google Shape;56;p13"/>
          <p:cNvSpPr txBox="1"/>
          <p:nvPr>
            <p:ph idx="1" type="subTitle"/>
          </p:nvPr>
        </p:nvSpPr>
        <p:spPr>
          <a:xfrm>
            <a:off x="311700" y="2972075"/>
            <a:ext cx="8520600" cy="1274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lang="en-GB" sz="1829"/>
              <a:t>Sales </a:t>
            </a:r>
            <a:r>
              <a:rPr lang="en-GB" sz="1829"/>
              <a:t>Data</a:t>
            </a:r>
            <a:r>
              <a:rPr lang="en-GB" sz="1829"/>
              <a:t> Analysis </a:t>
            </a:r>
            <a:endParaRPr sz="1829"/>
          </a:p>
          <a:p>
            <a:pPr indent="0" lvl="0" marL="0" rtl="0" algn="l">
              <a:lnSpc>
                <a:spcPct val="80000"/>
              </a:lnSpc>
              <a:spcBef>
                <a:spcPts val="0"/>
              </a:spcBef>
              <a:spcAft>
                <a:spcPts val="0"/>
              </a:spcAft>
              <a:buSzPts val="523"/>
              <a:buNone/>
            </a:pPr>
            <a:r>
              <a:t/>
            </a:r>
            <a:endParaRPr sz="1829"/>
          </a:p>
          <a:p>
            <a:pPr indent="0" lvl="0" marL="0" rtl="0" algn="l">
              <a:lnSpc>
                <a:spcPct val="80000"/>
              </a:lnSpc>
              <a:spcBef>
                <a:spcPts val="0"/>
              </a:spcBef>
              <a:spcAft>
                <a:spcPts val="0"/>
              </a:spcAft>
              <a:buSzPts val="523"/>
              <a:buNone/>
            </a:pPr>
            <a:r>
              <a:t/>
            </a:r>
            <a:endParaRPr sz="1829"/>
          </a:p>
          <a:p>
            <a:pPr indent="0" lvl="0" marL="0" rtl="0" algn="l">
              <a:lnSpc>
                <a:spcPct val="80000"/>
              </a:lnSpc>
              <a:spcBef>
                <a:spcPts val="0"/>
              </a:spcBef>
              <a:spcAft>
                <a:spcPts val="0"/>
              </a:spcAft>
              <a:buSzPts val="523"/>
              <a:buNone/>
            </a:pPr>
            <a:r>
              <a:t/>
            </a:r>
            <a:endParaRPr sz="1829"/>
          </a:p>
          <a:p>
            <a:pPr indent="0" lvl="0" marL="0" rtl="0" algn="l">
              <a:lnSpc>
                <a:spcPct val="80000"/>
              </a:lnSpc>
              <a:spcBef>
                <a:spcPts val="0"/>
              </a:spcBef>
              <a:spcAft>
                <a:spcPts val="0"/>
              </a:spcAft>
              <a:buSzPts val="523"/>
              <a:buNone/>
            </a:pPr>
            <a:r>
              <a:t/>
            </a:r>
            <a:endParaRPr sz="1829"/>
          </a:p>
          <a:p>
            <a:pPr indent="0" lvl="0" marL="0" rtl="0" algn="l">
              <a:lnSpc>
                <a:spcPct val="80000"/>
              </a:lnSpc>
              <a:spcBef>
                <a:spcPts val="0"/>
              </a:spcBef>
              <a:spcAft>
                <a:spcPts val="0"/>
              </a:spcAft>
              <a:buSzPts val="523"/>
              <a:buNone/>
            </a:pPr>
            <a:r>
              <a:rPr lang="en-GB" sz="1829"/>
              <a:t>Author: Team GroupBy</a:t>
            </a:r>
            <a:endParaRPr sz="1829"/>
          </a:p>
          <a:p>
            <a:pPr indent="0" lvl="0" marL="0" rtl="0" algn="l">
              <a:lnSpc>
                <a:spcPct val="80000"/>
              </a:lnSpc>
              <a:spcBef>
                <a:spcPts val="0"/>
              </a:spcBef>
              <a:spcAft>
                <a:spcPts val="0"/>
              </a:spcAft>
              <a:buSzPts val="523"/>
              <a:buNone/>
            </a:pPr>
            <a:r>
              <a:t/>
            </a:r>
            <a:endParaRPr sz="1829"/>
          </a:p>
          <a:p>
            <a:pPr indent="0" lvl="0" marL="0" rtl="0" algn="l">
              <a:lnSpc>
                <a:spcPct val="80000"/>
              </a:lnSpc>
              <a:spcBef>
                <a:spcPts val="0"/>
              </a:spcBef>
              <a:spcAft>
                <a:spcPts val="0"/>
              </a:spcAft>
              <a:buSzPts val="523"/>
              <a:buNone/>
            </a:pPr>
            <a:r>
              <a:rPr lang="en-GB" sz="1829"/>
              <a:t>Analysis Last Update: 01/05/2024</a:t>
            </a:r>
            <a:endParaRPr sz="1829"/>
          </a:p>
        </p:txBody>
      </p:sp>
      <p:pic>
        <p:nvPicPr>
          <p:cNvPr id="57" name="Google Shape;57;p13"/>
          <p:cNvPicPr preferRelativeResize="0"/>
          <p:nvPr/>
        </p:nvPicPr>
        <p:blipFill rotWithShape="1">
          <a:blip r:embed="rId3">
            <a:alphaModFix/>
          </a:blip>
          <a:srcRect b="30749" l="22005" r="24610" t="10623"/>
          <a:stretch/>
        </p:blipFill>
        <p:spPr>
          <a:xfrm>
            <a:off x="6636475" y="1555125"/>
            <a:ext cx="1577870" cy="1556675"/>
          </a:xfrm>
          <a:prstGeom prst="rect">
            <a:avLst/>
          </a:prstGeom>
          <a:noFill/>
          <a:ln>
            <a:noFill/>
          </a:ln>
        </p:spPr>
      </p:pic>
      <p:pic>
        <p:nvPicPr>
          <p:cNvPr id="58" name="Google Shape;58;p13"/>
          <p:cNvPicPr preferRelativeResize="0"/>
          <p:nvPr/>
        </p:nvPicPr>
        <p:blipFill>
          <a:blip r:embed="rId4">
            <a:alphaModFix/>
          </a:blip>
          <a:stretch>
            <a:fillRect/>
          </a:stretch>
        </p:blipFill>
        <p:spPr>
          <a:xfrm>
            <a:off x="7419975" y="0"/>
            <a:ext cx="1724025" cy="962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3">
            <a:alphaModFix amt="37000"/>
          </a:blip>
          <a:srcRect b="10257" l="0" r="0" t="0"/>
          <a:stretch/>
        </p:blipFill>
        <p:spPr>
          <a:xfrm>
            <a:off x="0" y="0"/>
            <a:ext cx="4572001" cy="5143499"/>
          </a:xfrm>
          <a:prstGeom prst="rect">
            <a:avLst/>
          </a:prstGeom>
          <a:noFill/>
          <a:ln>
            <a:noFill/>
          </a:ln>
        </p:spPr>
      </p:pic>
      <p:sp>
        <p:nvSpPr>
          <p:cNvPr id="125" name="Google Shape;125;p22"/>
          <p:cNvSpPr txBox="1"/>
          <p:nvPr>
            <p:ph type="title"/>
          </p:nvPr>
        </p:nvSpPr>
        <p:spPr>
          <a:xfrm>
            <a:off x="270000" y="232200"/>
            <a:ext cx="4242900" cy="115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Overall Effect of Discounts on Sales and Profit </a:t>
            </a:r>
            <a:endParaRPr/>
          </a:p>
        </p:txBody>
      </p:sp>
      <p:sp>
        <p:nvSpPr>
          <p:cNvPr id="126" name="Google Shape;126;p22"/>
          <p:cNvSpPr txBox="1"/>
          <p:nvPr>
            <p:ph idx="1" type="body"/>
          </p:nvPr>
        </p:nvSpPr>
        <p:spPr>
          <a:xfrm>
            <a:off x="211425" y="1214950"/>
            <a:ext cx="3796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Non-discounted items led to great total revenue.</a:t>
            </a:r>
            <a:br>
              <a:rPr lang="en-GB"/>
            </a:br>
            <a:endParaRPr/>
          </a:p>
          <a:p>
            <a:pPr indent="-342900" lvl="0" marL="457200" rtl="0" algn="l">
              <a:spcBef>
                <a:spcPts val="0"/>
              </a:spcBef>
              <a:spcAft>
                <a:spcPts val="0"/>
              </a:spcAft>
              <a:buSzPts val="1800"/>
              <a:buChar char="●"/>
            </a:pPr>
            <a:r>
              <a:rPr lang="en-GB"/>
              <a:t>Discounted items resulted in an overall loss. </a:t>
            </a:r>
            <a:br>
              <a:rPr lang="en-GB"/>
            </a:br>
            <a:endParaRPr/>
          </a:p>
          <a:p>
            <a:pPr indent="-342900" lvl="0" marL="457200" rtl="0" algn="l">
              <a:spcBef>
                <a:spcPts val="0"/>
              </a:spcBef>
              <a:spcAft>
                <a:spcPts val="0"/>
              </a:spcAft>
              <a:buSzPts val="1800"/>
              <a:buChar char="●"/>
            </a:pPr>
            <a:r>
              <a:rPr lang="en-GB"/>
              <a:t>All the realised profits came when orders were </a:t>
            </a:r>
            <a:r>
              <a:rPr lang="en-GB" u="sng"/>
              <a:t>not discounted.</a:t>
            </a:r>
            <a:endParaRPr u="sng"/>
          </a:p>
        </p:txBody>
      </p:sp>
      <p:pic>
        <p:nvPicPr>
          <p:cNvPr id="127" name="Google Shape;127;p22"/>
          <p:cNvPicPr preferRelativeResize="0"/>
          <p:nvPr/>
        </p:nvPicPr>
        <p:blipFill>
          <a:blip r:embed="rId4">
            <a:alphaModFix/>
          </a:blip>
          <a:stretch>
            <a:fillRect/>
          </a:stretch>
        </p:blipFill>
        <p:spPr>
          <a:xfrm>
            <a:off x="4631250" y="663575"/>
            <a:ext cx="4384200" cy="433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Average Discount by Country</a:t>
            </a:r>
            <a:endParaRPr/>
          </a:p>
        </p:txBody>
      </p:sp>
      <p:pic>
        <p:nvPicPr>
          <p:cNvPr id="133" name="Google Shape;133;p23"/>
          <p:cNvPicPr preferRelativeResize="0"/>
          <p:nvPr/>
        </p:nvPicPr>
        <p:blipFill>
          <a:blip r:embed="rId3">
            <a:alphaModFix/>
          </a:blip>
          <a:stretch>
            <a:fillRect/>
          </a:stretch>
        </p:blipFill>
        <p:spPr>
          <a:xfrm>
            <a:off x="152400" y="725100"/>
            <a:ext cx="7435189" cy="42660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Average Profit by Country</a:t>
            </a:r>
            <a:endParaRPr/>
          </a:p>
        </p:txBody>
      </p:sp>
      <p:pic>
        <p:nvPicPr>
          <p:cNvPr id="139" name="Google Shape;139;p24"/>
          <p:cNvPicPr preferRelativeResize="0"/>
          <p:nvPr/>
        </p:nvPicPr>
        <p:blipFill>
          <a:blip r:embed="rId3">
            <a:alphaModFix/>
          </a:blip>
          <a:stretch>
            <a:fillRect/>
          </a:stretch>
        </p:blipFill>
        <p:spPr>
          <a:xfrm>
            <a:off x="152400" y="725100"/>
            <a:ext cx="7435189" cy="42660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rotWithShape="1">
          <a:blip r:embed="rId3">
            <a:alphaModFix amt="28000"/>
          </a:blip>
          <a:srcRect b="0" l="0" r="40754" t="0"/>
          <a:stretch/>
        </p:blipFill>
        <p:spPr>
          <a:xfrm>
            <a:off x="0" y="0"/>
            <a:ext cx="4494802" cy="5143501"/>
          </a:xfrm>
          <a:prstGeom prst="rect">
            <a:avLst/>
          </a:prstGeom>
          <a:noFill/>
          <a:ln>
            <a:noFill/>
          </a:ln>
        </p:spPr>
      </p:pic>
      <p:sp>
        <p:nvSpPr>
          <p:cNvPr id="145" name="Google Shape;145;p25"/>
          <p:cNvSpPr txBox="1"/>
          <p:nvPr>
            <p:ph type="title"/>
          </p:nvPr>
        </p:nvSpPr>
        <p:spPr>
          <a:xfrm>
            <a:off x="270000" y="237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Discount and Profit</a:t>
            </a:r>
            <a:endParaRPr/>
          </a:p>
        </p:txBody>
      </p:sp>
      <p:sp>
        <p:nvSpPr>
          <p:cNvPr id="146" name="Google Shape;146;p25"/>
          <p:cNvSpPr txBox="1"/>
          <p:nvPr/>
        </p:nvSpPr>
        <p:spPr>
          <a:xfrm>
            <a:off x="270000" y="1039075"/>
            <a:ext cx="3350700" cy="251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5D9B6"/>
              </a:buClr>
              <a:buSzPts val="1800"/>
              <a:buChar char="●"/>
            </a:pPr>
            <a:r>
              <a:rPr lang="en-GB" sz="1800">
                <a:solidFill>
                  <a:srgbClr val="E5D9B6"/>
                </a:solidFill>
              </a:rPr>
              <a:t>Many countries with close to zero discount.</a:t>
            </a:r>
            <a:endParaRPr sz="1800">
              <a:solidFill>
                <a:srgbClr val="E5D9B6"/>
              </a:solidFill>
            </a:endParaRPr>
          </a:p>
          <a:p>
            <a:pPr indent="0" lvl="0" marL="0" rtl="0" algn="l">
              <a:spcBef>
                <a:spcPts val="0"/>
              </a:spcBef>
              <a:spcAft>
                <a:spcPts val="0"/>
              </a:spcAft>
              <a:buNone/>
            </a:pPr>
            <a:r>
              <a:t/>
            </a:r>
            <a:endParaRPr sz="1800">
              <a:solidFill>
                <a:srgbClr val="E5D9B6"/>
              </a:solidFill>
            </a:endParaRPr>
          </a:p>
          <a:p>
            <a:pPr indent="0" lvl="0" marL="0" rtl="0" algn="l">
              <a:spcBef>
                <a:spcPts val="0"/>
              </a:spcBef>
              <a:spcAft>
                <a:spcPts val="0"/>
              </a:spcAft>
              <a:buNone/>
            </a:pPr>
            <a:r>
              <a:t/>
            </a:r>
            <a:endParaRPr sz="1800">
              <a:solidFill>
                <a:srgbClr val="E5D9B6"/>
              </a:solidFill>
            </a:endParaRPr>
          </a:p>
          <a:p>
            <a:pPr indent="-342900" lvl="0" marL="457200" rtl="0" algn="l">
              <a:spcBef>
                <a:spcPts val="0"/>
              </a:spcBef>
              <a:spcAft>
                <a:spcPts val="0"/>
              </a:spcAft>
              <a:buClr>
                <a:srgbClr val="E5D9B6"/>
              </a:buClr>
              <a:buSzPts val="1800"/>
              <a:buChar char="●"/>
            </a:pPr>
            <a:r>
              <a:rPr lang="en-GB" sz="1800">
                <a:solidFill>
                  <a:srgbClr val="E5D9B6"/>
                </a:solidFill>
              </a:rPr>
              <a:t>M</a:t>
            </a:r>
            <a:r>
              <a:rPr lang="en-GB" sz="1800">
                <a:solidFill>
                  <a:srgbClr val="E5D9B6"/>
                </a:solidFill>
              </a:rPr>
              <a:t>ore discount, less profit</a:t>
            </a:r>
            <a:endParaRPr sz="1800">
              <a:solidFill>
                <a:srgbClr val="E5D9B6"/>
              </a:solidFill>
            </a:endParaRPr>
          </a:p>
        </p:txBody>
      </p:sp>
      <p:pic>
        <p:nvPicPr>
          <p:cNvPr id="147" name="Google Shape;147;p25"/>
          <p:cNvPicPr preferRelativeResize="0"/>
          <p:nvPr/>
        </p:nvPicPr>
        <p:blipFill>
          <a:blip r:embed="rId4">
            <a:alphaModFix/>
          </a:blip>
          <a:stretch>
            <a:fillRect/>
          </a:stretch>
        </p:blipFill>
        <p:spPr>
          <a:xfrm>
            <a:off x="4681225" y="325350"/>
            <a:ext cx="3795276" cy="45671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4796025" y="342100"/>
            <a:ext cx="351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findings</a:t>
            </a:r>
            <a:endParaRPr/>
          </a:p>
        </p:txBody>
      </p:sp>
      <p:sp>
        <p:nvSpPr>
          <p:cNvPr id="153" name="Google Shape;153;p26"/>
          <p:cNvSpPr txBox="1"/>
          <p:nvPr>
            <p:ph idx="1" type="body"/>
          </p:nvPr>
        </p:nvSpPr>
        <p:spPr>
          <a:xfrm>
            <a:off x="4932600" y="1152475"/>
            <a:ext cx="389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Overall - a very successful period of business for Offuture</a:t>
            </a:r>
            <a:endParaRPr/>
          </a:p>
          <a:p>
            <a:pPr indent="-342900" lvl="0" marL="457200" rtl="0" algn="l">
              <a:spcBef>
                <a:spcPts val="1200"/>
              </a:spcBef>
              <a:spcAft>
                <a:spcPts val="0"/>
              </a:spcAft>
              <a:buSzPts val="1800"/>
              <a:buChar char="-"/>
            </a:pPr>
            <a:r>
              <a:rPr lang="en-GB"/>
              <a:t>High growth</a:t>
            </a:r>
            <a:endParaRPr/>
          </a:p>
          <a:p>
            <a:pPr indent="-342900" lvl="0" marL="457200" rtl="0" algn="l">
              <a:spcBef>
                <a:spcPts val="0"/>
              </a:spcBef>
              <a:spcAft>
                <a:spcPts val="0"/>
              </a:spcAft>
              <a:buSzPts val="1800"/>
              <a:buChar char="-"/>
            </a:pPr>
            <a:r>
              <a:rPr lang="en-GB"/>
              <a:t>Profitable throughout</a:t>
            </a:r>
            <a:endParaRPr/>
          </a:p>
          <a:p>
            <a:pPr indent="-342900" lvl="0" marL="457200" rtl="0" algn="l">
              <a:spcBef>
                <a:spcPts val="0"/>
              </a:spcBef>
              <a:spcAft>
                <a:spcPts val="0"/>
              </a:spcAft>
              <a:buSzPts val="1800"/>
              <a:buChar char="-"/>
            </a:pPr>
            <a:r>
              <a:rPr lang="en-GB"/>
              <a:t>Global reach</a:t>
            </a:r>
            <a:endParaRPr/>
          </a:p>
          <a:p>
            <a:pPr indent="0" lvl="0" marL="0" rtl="0" algn="l">
              <a:spcBef>
                <a:spcPts val="1200"/>
              </a:spcBef>
              <a:spcAft>
                <a:spcPts val="1200"/>
              </a:spcAft>
              <a:buNone/>
            </a:pPr>
            <a:r>
              <a:rPr lang="en-GB"/>
              <a:t>However, discounts were a major source of loss for the business</a:t>
            </a:r>
            <a:endParaRPr/>
          </a:p>
        </p:txBody>
      </p:sp>
      <p:pic>
        <p:nvPicPr>
          <p:cNvPr id="154" name="Google Shape;154;p26"/>
          <p:cNvPicPr preferRelativeResize="0"/>
          <p:nvPr/>
        </p:nvPicPr>
        <p:blipFill rotWithShape="1">
          <a:blip r:embed="rId3">
            <a:alphaModFix amt="51000"/>
          </a:blip>
          <a:srcRect b="0" l="26508" r="0" t="0"/>
          <a:stretch/>
        </p:blipFill>
        <p:spPr>
          <a:xfrm>
            <a:off x="0" y="0"/>
            <a:ext cx="4572000" cy="5764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483250" y="1954725"/>
            <a:ext cx="8520600" cy="13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none"/>
              <a:t>Thank you for your time</a:t>
            </a:r>
            <a:endParaRPr u="none"/>
          </a:p>
        </p:txBody>
      </p:sp>
      <p:sp>
        <p:nvSpPr>
          <p:cNvPr id="160" name="Google Shape;160;p27"/>
          <p:cNvSpPr txBox="1"/>
          <p:nvPr>
            <p:ph idx="1" type="body"/>
          </p:nvPr>
        </p:nvSpPr>
        <p:spPr>
          <a:xfrm>
            <a:off x="551275" y="2559575"/>
            <a:ext cx="5727000" cy="130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Any questions are welcome. </a:t>
            </a:r>
            <a:endParaRPr/>
          </a:p>
        </p:txBody>
      </p:sp>
      <p:pic>
        <p:nvPicPr>
          <p:cNvPr id="161" name="Google Shape;161;p27"/>
          <p:cNvPicPr preferRelativeResize="0"/>
          <p:nvPr/>
        </p:nvPicPr>
        <p:blipFill rotWithShape="1">
          <a:blip r:embed="rId3">
            <a:alphaModFix amt="40000"/>
          </a:blip>
          <a:srcRect b="0" l="0" r="40740" t="0"/>
          <a:stretch/>
        </p:blipFill>
        <p:spPr>
          <a:xfrm>
            <a:off x="4572000" y="0"/>
            <a:ext cx="4572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4827250" y="237300"/>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Overview</a:t>
            </a:r>
            <a:endParaRPr/>
          </a:p>
          <a:p>
            <a:pPr indent="0" lvl="0" marL="0" rtl="0" algn="l">
              <a:spcBef>
                <a:spcPts val="0"/>
              </a:spcBef>
              <a:spcAft>
                <a:spcPts val="0"/>
              </a:spcAft>
              <a:buNone/>
            </a:pPr>
            <a:r>
              <a:t/>
            </a:r>
            <a:endParaRPr/>
          </a:p>
        </p:txBody>
      </p:sp>
      <p:sp>
        <p:nvSpPr>
          <p:cNvPr id="64" name="Google Shape;64;p14"/>
          <p:cNvSpPr txBox="1"/>
          <p:nvPr>
            <p:ph idx="1" type="body"/>
          </p:nvPr>
        </p:nvSpPr>
        <p:spPr>
          <a:xfrm>
            <a:off x="4959825" y="11939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Between 01.01.2011 and 31.12.2014</a:t>
            </a:r>
            <a:endParaRPr/>
          </a:p>
          <a:p>
            <a:pPr indent="-342900" lvl="0" marL="457200" rtl="0" algn="l">
              <a:spcBef>
                <a:spcPts val="1200"/>
              </a:spcBef>
              <a:spcAft>
                <a:spcPts val="0"/>
              </a:spcAft>
              <a:buSzPts val="1800"/>
              <a:buChar char="●"/>
            </a:pPr>
            <a:r>
              <a:rPr lang="en-GB"/>
              <a:t>147 countries </a:t>
            </a:r>
            <a:endParaRPr/>
          </a:p>
          <a:p>
            <a:pPr indent="-342900" lvl="0" marL="457200" rtl="0" algn="l">
              <a:spcBef>
                <a:spcPts val="0"/>
              </a:spcBef>
              <a:spcAft>
                <a:spcPts val="0"/>
              </a:spcAft>
              <a:buSzPts val="1800"/>
              <a:buChar char="●"/>
            </a:pPr>
            <a:r>
              <a:rPr lang="en-GB"/>
              <a:t>1,590 customers </a:t>
            </a:r>
            <a:endParaRPr/>
          </a:p>
          <a:p>
            <a:pPr indent="-342900" lvl="0" marL="457200" rtl="0" algn="l">
              <a:spcBef>
                <a:spcPts val="0"/>
              </a:spcBef>
              <a:spcAft>
                <a:spcPts val="0"/>
              </a:spcAft>
              <a:buSzPts val="1800"/>
              <a:buChar char="●"/>
            </a:pPr>
            <a:r>
              <a:rPr lang="en-GB"/>
              <a:t>3,636 cities </a:t>
            </a:r>
            <a:endParaRPr/>
          </a:p>
          <a:p>
            <a:pPr indent="-342900" lvl="0" marL="457200" rtl="0" algn="l">
              <a:spcBef>
                <a:spcPts val="0"/>
              </a:spcBef>
              <a:spcAft>
                <a:spcPts val="0"/>
              </a:spcAft>
              <a:buSzPts val="1800"/>
              <a:buChar char="●"/>
            </a:pPr>
            <a:r>
              <a:rPr lang="en-GB"/>
              <a:t>10,292 different products</a:t>
            </a:r>
            <a:endParaRPr/>
          </a:p>
          <a:p>
            <a:pPr indent="-342900" lvl="0" marL="457200" rtl="0" algn="l">
              <a:spcBef>
                <a:spcPts val="0"/>
              </a:spcBef>
              <a:spcAft>
                <a:spcPts val="0"/>
              </a:spcAft>
              <a:buSzPts val="1800"/>
              <a:buChar char="●"/>
            </a:pPr>
            <a:r>
              <a:rPr lang="en-GB"/>
              <a:t>Total profit ~ $1.47m</a:t>
            </a:r>
            <a:endParaRPr/>
          </a:p>
          <a:p>
            <a:pPr indent="0" lvl="0" marL="0" rtl="0" algn="l">
              <a:spcBef>
                <a:spcPts val="1200"/>
              </a:spcBef>
              <a:spcAft>
                <a:spcPts val="1200"/>
              </a:spcAft>
              <a:buNone/>
            </a:pPr>
            <a:r>
              <a:t/>
            </a:r>
            <a:endParaRPr/>
          </a:p>
        </p:txBody>
      </p:sp>
      <p:pic>
        <p:nvPicPr>
          <p:cNvPr descr="black floor lamp on living room sofa" id="65" name="Google Shape;65;p14"/>
          <p:cNvPicPr preferRelativeResize="0"/>
          <p:nvPr/>
        </p:nvPicPr>
        <p:blipFill rotWithShape="1">
          <a:blip r:embed="rId3">
            <a:alphaModFix/>
          </a:blip>
          <a:srcRect b="0" l="14548" r="26192" t="0"/>
          <a:stretch/>
        </p:blipFill>
        <p:spPr>
          <a:xfrm>
            <a:off x="0" y="0"/>
            <a:ext cx="4572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0" l="0" r="11111" t="0"/>
          <a:stretch/>
        </p:blipFill>
        <p:spPr>
          <a:xfrm>
            <a:off x="4572000" y="0"/>
            <a:ext cx="4572012" cy="5143501"/>
          </a:xfrm>
          <a:prstGeom prst="rect">
            <a:avLst/>
          </a:prstGeom>
          <a:noFill/>
          <a:ln>
            <a:noFill/>
          </a:ln>
        </p:spPr>
      </p:pic>
      <p:sp>
        <p:nvSpPr>
          <p:cNvPr id="71" name="Google Shape;71;p15"/>
          <p:cNvSpPr txBox="1"/>
          <p:nvPr>
            <p:ph type="title"/>
          </p:nvPr>
        </p:nvSpPr>
        <p:spPr>
          <a:xfrm>
            <a:off x="270000" y="297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Agenda</a:t>
            </a:r>
            <a:endParaRPr/>
          </a:p>
        </p:txBody>
      </p:sp>
      <p:sp>
        <p:nvSpPr>
          <p:cNvPr id="72" name="Google Shape;72;p15"/>
          <p:cNvSpPr txBox="1"/>
          <p:nvPr>
            <p:ph idx="1" type="body"/>
          </p:nvPr>
        </p:nvSpPr>
        <p:spPr>
          <a:xfrm>
            <a:off x="270000" y="869775"/>
            <a:ext cx="4062600" cy="40215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Profit by different metrics:</a:t>
            </a:r>
            <a:endParaRPr/>
          </a:p>
          <a:p>
            <a:pPr indent="-317500" lvl="1" marL="914400" rtl="0" algn="l">
              <a:spcBef>
                <a:spcPts val="0"/>
              </a:spcBef>
              <a:spcAft>
                <a:spcPts val="0"/>
              </a:spcAft>
              <a:buSzPts val="1400"/>
              <a:buChar char="○"/>
            </a:pPr>
            <a:r>
              <a:rPr lang="en-GB"/>
              <a:t>Chronological</a:t>
            </a:r>
            <a:endParaRPr/>
          </a:p>
          <a:p>
            <a:pPr indent="-317500" lvl="1" marL="914400" rtl="0" algn="l">
              <a:spcBef>
                <a:spcPts val="0"/>
              </a:spcBef>
              <a:spcAft>
                <a:spcPts val="0"/>
              </a:spcAft>
              <a:buSzPts val="1400"/>
              <a:buChar char="○"/>
            </a:pPr>
            <a:r>
              <a:rPr lang="en-GB"/>
              <a:t>Geographical</a:t>
            </a:r>
            <a:endParaRPr/>
          </a:p>
          <a:p>
            <a:pPr indent="-317500" lvl="1" marL="914400" rtl="0" algn="l">
              <a:spcBef>
                <a:spcPts val="0"/>
              </a:spcBef>
              <a:spcAft>
                <a:spcPts val="0"/>
              </a:spcAft>
              <a:buSzPts val="1400"/>
              <a:buChar char="○"/>
            </a:pPr>
            <a:r>
              <a:rPr lang="en-GB"/>
              <a:t>Categorical</a:t>
            </a:r>
            <a:br>
              <a:rPr lang="en-GB"/>
            </a:br>
            <a:br>
              <a:rPr lang="en-GB"/>
            </a:br>
            <a:endParaRPr/>
          </a:p>
          <a:p>
            <a:pPr indent="-342900" lvl="0" marL="457200" rtl="0" algn="l">
              <a:spcBef>
                <a:spcPts val="0"/>
              </a:spcBef>
              <a:spcAft>
                <a:spcPts val="0"/>
              </a:spcAft>
              <a:buSzPts val="1800"/>
              <a:buChar char="●"/>
            </a:pPr>
            <a:r>
              <a:rPr lang="en-GB"/>
              <a:t>Potential</a:t>
            </a:r>
            <a:r>
              <a:rPr lang="en-GB"/>
              <a:t> sources of loss </a:t>
            </a:r>
            <a:endParaRPr/>
          </a:p>
          <a:p>
            <a:pPr indent="-317500" lvl="1" marL="914400" rtl="0" algn="l">
              <a:spcBef>
                <a:spcPts val="0"/>
              </a:spcBef>
              <a:spcAft>
                <a:spcPts val="0"/>
              </a:spcAft>
              <a:buSzPts val="1400"/>
              <a:buChar char="○"/>
            </a:pPr>
            <a:r>
              <a:rPr lang="en-GB"/>
              <a:t>Unprofitable Products</a:t>
            </a:r>
            <a:endParaRPr/>
          </a:p>
          <a:p>
            <a:pPr indent="-317500" lvl="1" marL="914400" rtl="0" algn="l">
              <a:spcBef>
                <a:spcPts val="0"/>
              </a:spcBef>
              <a:spcAft>
                <a:spcPts val="0"/>
              </a:spcAft>
              <a:buSzPts val="1400"/>
              <a:buChar char="○"/>
            </a:pPr>
            <a:r>
              <a:rPr lang="en-GB"/>
              <a:t>Discounts</a:t>
            </a:r>
            <a:br>
              <a:rPr lang="en-GB"/>
            </a:br>
            <a:br>
              <a:rPr lang="en-GB"/>
            </a:br>
            <a:endParaRPr/>
          </a:p>
          <a:p>
            <a:pPr indent="-342900" lvl="0" marL="457200" rtl="0" algn="l">
              <a:spcBef>
                <a:spcPts val="0"/>
              </a:spcBef>
              <a:spcAft>
                <a:spcPts val="0"/>
              </a:spcAft>
              <a:buSzPts val="1800"/>
              <a:buChar char="●"/>
            </a:pPr>
            <a:r>
              <a:rPr lang="en-GB"/>
              <a:t>Summary of k</a:t>
            </a:r>
            <a:r>
              <a:rPr lang="en-GB"/>
              <a:t>ey findings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rPr lang="en-GB"/>
              <a:t>Any questions welcome at the end. </a:t>
            </a:r>
            <a:endParaRPr/>
          </a:p>
        </p:txBody>
      </p:sp>
      <p:pic>
        <p:nvPicPr>
          <p:cNvPr id="73" name="Google Shape;73;p15"/>
          <p:cNvPicPr preferRelativeResize="0"/>
          <p:nvPr/>
        </p:nvPicPr>
        <p:blipFill>
          <a:blip r:embed="rId4">
            <a:alphaModFix/>
          </a:blip>
          <a:stretch>
            <a:fillRect/>
          </a:stretch>
        </p:blipFill>
        <p:spPr>
          <a:xfrm>
            <a:off x="8506472" y="0"/>
            <a:ext cx="637528" cy="5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520"/>
              <a:t>Profit and sales over time</a:t>
            </a:r>
            <a:endParaRPr sz="2520"/>
          </a:p>
        </p:txBody>
      </p:sp>
      <p:pic>
        <p:nvPicPr>
          <p:cNvPr id="79" name="Google Shape;79;p16"/>
          <p:cNvPicPr preferRelativeResize="0"/>
          <p:nvPr/>
        </p:nvPicPr>
        <p:blipFill>
          <a:blip r:embed="rId3">
            <a:alphaModFix/>
          </a:blip>
          <a:stretch>
            <a:fillRect/>
          </a:stretch>
        </p:blipFill>
        <p:spPr>
          <a:xfrm>
            <a:off x="118500" y="572700"/>
            <a:ext cx="8008550" cy="4328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Profit by Country</a:t>
            </a:r>
            <a:endParaRPr/>
          </a:p>
        </p:txBody>
      </p:sp>
      <p:pic>
        <p:nvPicPr>
          <p:cNvPr id="85" name="Google Shape;85;p17"/>
          <p:cNvPicPr preferRelativeResize="0"/>
          <p:nvPr/>
        </p:nvPicPr>
        <p:blipFill>
          <a:blip r:embed="rId3">
            <a:alphaModFix/>
          </a:blip>
          <a:stretch>
            <a:fillRect/>
          </a:stretch>
        </p:blipFill>
        <p:spPr>
          <a:xfrm>
            <a:off x="144525" y="490025"/>
            <a:ext cx="7942899" cy="4557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3">
            <a:alphaModFix amt="23000"/>
          </a:blip>
          <a:srcRect b="27367" l="0" r="0" t="0"/>
          <a:stretch/>
        </p:blipFill>
        <p:spPr>
          <a:xfrm>
            <a:off x="0" y="0"/>
            <a:ext cx="4719774" cy="5143501"/>
          </a:xfrm>
          <a:prstGeom prst="rect">
            <a:avLst/>
          </a:prstGeom>
          <a:noFill/>
          <a:ln>
            <a:noFill/>
          </a:ln>
        </p:spPr>
      </p:pic>
      <p:sp>
        <p:nvSpPr>
          <p:cNvPr id="91" name="Google Shape;91;p18"/>
          <p:cNvSpPr txBox="1"/>
          <p:nvPr>
            <p:ph type="title"/>
          </p:nvPr>
        </p:nvSpPr>
        <p:spPr>
          <a:xfrm>
            <a:off x="269988" y="237300"/>
            <a:ext cx="45048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t>Profit by Category :</a:t>
            </a:r>
            <a:endParaRPr/>
          </a:p>
          <a:p>
            <a:pPr indent="0" lvl="0" marL="0" rtl="0" algn="l">
              <a:spcBef>
                <a:spcPts val="0"/>
              </a:spcBef>
              <a:spcAft>
                <a:spcPts val="0"/>
              </a:spcAft>
              <a:buNone/>
            </a:pPr>
            <a:r>
              <a:t/>
            </a:r>
            <a:endParaRPr/>
          </a:p>
        </p:txBody>
      </p:sp>
      <p:sp>
        <p:nvSpPr>
          <p:cNvPr id="92" name="Google Shape;92;p18"/>
          <p:cNvSpPr txBox="1"/>
          <p:nvPr>
            <p:ph idx="1" type="body"/>
          </p:nvPr>
        </p:nvSpPr>
        <p:spPr>
          <a:xfrm>
            <a:off x="211425" y="1214950"/>
            <a:ext cx="3796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Technology a clear area of success</a:t>
            </a:r>
            <a:r>
              <a:rPr lang="en-GB"/>
              <a:t> </a:t>
            </a:r>
            <a:r>
              <a:rPr lang="en-GB"/>
              <a:t>for Offuture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We investigated whether this is due to </a:t>
            </a:r>
            <a:r>
              <a:rPr lang="en-GB"/>
              <a:t>volume</a:t>
            </a:r>
            <a:r>
              <a:rPr lang="en-GB"/>
              <a:t> or value. </a:t>
            </a:r>
            <a:endParaRPr/>
          </a:p>
        </p:txBody>
      </p:sp>
      <p:grpSp>
        <p:nvGrpSpPr>
          <p:cNvPr id="93" name="Google Shape;93;p18"/>
          <p:cNvGrpSpPr/>
          <p:nvPr/>
        </p:nvGrpSpPr>
        <p:grpSpPr>
          <a:xfrm>
            <a:off x="4933725" y="969325"/>
            <a:ext cx="4064824" cy="3880684"/>
            <a:chOff x="4933725" y="969325"/>
            <a:chExt cx="4064824" cy="3880684"/>
          </a:xfrm>
        </p:grpSpPr>
        <p:pic>
          <p:nvPicPr>
            <p:cNvPr id="94" name="Google Shape;94;p18"/>
            <p:cNvPicPr preferRelativeResize="0"/>
            <p:nvPr/>
          </p:nvPicPr>
          <p:blipFill rotWithShape="1">
            <a:blip r:embed="rId4">
              <a:alphaModFix/>
            </a:blip>
            <a:srcRect b="11824" l="19348" r="32900" t="22811"/>
            <a:stretch/>
          </p:blipFill>
          <p:spPr>
            <a:xfrm>
              <a:off x="4933725" y="1295800"/>
              <a:ext cx="4064824" cy="3554209"/>
            </a:xfrm>
            <a:prstGeom prst="rect">
              <a:avLst/>
            </a:prstGeom>
            <a:noFill/>
            <a:ln>
              <a:noFill/>
            </a:ln>
          </p:spPr>
        </p:pic>
        <p:pic>
          <p:nvPicPr>
            <p:cNvPr id="95" name="Google Shape;95;p18"/>
            <p:cNvPicPr preferRelativeResize="0"/>
            <p:nvPr/>
          </p:nvPicPr>
          <p:blipFill rotWithShape="1">
            <a:blip r:embed="rId4">
              <a:alphaModFix/>
            </a:blip>
            <a:srcRect b="90399" l="0" r="44112" t="0"/>
            <a:stretch/>
          </p:blipFill>
          <p:spPr>
            <a:xfrm>
              <a:off x="4933725" y="969325"/>
              <a:ext cx="4064824" cy="3826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3">
            <a:alphaModFix amt="31000"/>
          </a:blip>
          <a:srcRect b="0" l="0" r="0" t="25020"/>
          <a:stretch/>
        </p:blipFill>
        <p:spPr>
          <a:xfrm>
            <a:off x="4572000" y="0"/>
            <a:ext cx="4571999" cy="5143501"/>
          </a:xfrm>
          <a:prstGeom prst="rect">
            <a:avLst/>
          </a:prstGeom>
          <a:noFill/>
          <a:ln>
            <a:noFill/>
          </a:ln>
        </p:spPr>
      </p:pic>
      <p:sp>
        <p:nvSpPr>
          <p:cNvPr id="101" name="Google Shape;101;p19"/>
          <p:cNvSpPr txBox="1"/>
          <p:nvPr>
            <p:ph type="title"/>
          </p:nvPr>
        </p:nvSpPr>
        <p:spPr>
          <a:xfrm>
            <a:off x="4933925" y="237300"/>
            <a:ext cx="317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Volume or Value </a:t>
            </a:r>
            <a:endParaRPr/>
          </a:p>
        </p:txBody>
      </p:sp>
      <p:sp>
        <p:nvSpPr>
          <p:cNvPr id="102" name="Google Shape;102;p19"/>
          <p:cNvSpPr txBox="1"/>
          <p:nvPr>
            <p:ph idx="1" type="body"/>
          </p:nvPr>
        </p:nvSpPr>
        <p:spPr>
          <a:xfrm>
            <a:off x="4881850" y="909375"/>
            <a:ext cx="3812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Profit generated from office supplies is by volume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Profit generated by technology is by value</a:t>
            </a:r>
            <a:r>
              <a:rPr lang="en-GB">
                <a:highlight>
                  <a:srgbClr val="38761D"/>
                </a:highlight>
              </a:rPr>
              <a:t> </a:t>
            </a:r>
            <a:endParaRPr>
              <a:highlight>
                <a:srgbClr val="38761D"/>
              </a:highlight>
            </a:endParaRPr>
          </a:p>
        </p:txBody>
      </p:sp>
      <p:pic>
        <p:nvPicPr>
          <p:cNvPr id="103" name="Google Shape;103;p19"/>
          <p:cNvPicPr preferRelativeResize="0"/>
          <p:nvPr/>
        </p:nvPicPr>
        <p:blipFill>
          <a:blip r:embed="rId4">
            <a:alphaModFix/>
          </a:blip>
          <a:stretch>
            <a:fillRect/>
          </a:stretch>
        </p:blipFill>
        <p:spPr>
          <a:xfrm>
            <a:off x="152400" y="152400"/>
            <a:ext cx="4175952"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3">
            <a:alphaModFix amt="41000"/>
          </a:blip>
          <a:srcRect b="0" l="0" r="0" t="25020"/>
          <a:stretch/>
        </p:blipFill>
        <p:spPr>
          <a:xfrm>
            <a:off x="0" y="0"/>
            <a:ext cx="4571999" cy="5143501"/>
          </a:xfrm>
          <a:prstGeom prst="rect">
            <a:avLst/>
          </a:prstGeom>
          <a:noFill/>
          <a:ln>
            <a:noFill/>
          </a:ln>
        </p:spPr>
      </p:pic>
      <p:sp>
        <p:nvSpPr>
          <p:cNvPr id="109" name="Google Shape;109;p20"/>
          <p:cNvSpPr txBox="1"/>
          <p:nvPr>
            <p:ph type="title"/>
          </p:nvPr>
        </p:nvSpPr>
        <p:spPr>
          <a:xfrm>
            <a:off x="270000" y="2373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t>P</a:t>
            </a:r>
            <a:r>
              <a:rPr lang="en-GB"/>
              <a:t>rofit by Sub-Category :</a:t>
            </a:r>
            <a:endParaRPr/>
          </a:p>
          <a:p>
            <a:pPr indent="0" lvl="0" marL="0" rtl="0" algn="l">
              <a:spcBef>
                <a:spcPts val="0"/>
              </a:spcBef>
              <a:spcAft>
                <a:spcPts val="0"/>
              </a:spcAft>
              <a:buNone/>
            </a:pPr>
            <a:r>
              <a:t/>
            </a:r>
            <a:endParaRPr/>
          </a:p>
        </p:txBody>
      </p:sp>
      <p:sp>
        <p:nvSpPr>
          <p:cNvPr id="110" name="Google Shape;110;p20"/>
          <p:cNvSpPr txBox="1"/>
          <p:nvPr>
            <p:ph idx="1" type="body"/>
          </p:nvPr>
        </p:nvSpPr>
        <p:spPr>
          <a:xfrm>
            <a:off x="417000" y="1070875"/>
            <a:ext cx="3490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Most profitable product : </a:t>
            </a:r>
            <a:r>
              <a:rPr lang="en-GB"/>
              <a:t>Copiers</a:t>
            </a:r>
            <a:r>
              <a:rPr lang="en-GB"/>
              <a:t>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Least profitable product: Tables </a:t>
            </a:r>
            <a:endParaRPr/>
          </a:p>
        </p:txBody>
      </p:sp>
      <p:pic>
        <p:nvPicPr>
          <p:cNvPr id="111" name="Google Shape;111;p20"/>
          <p:cNvPicPr preferRelativeResize="0"/>
          <p:nvPr/>
        </p:nvPicPr>
        <p:blipFill>
          <a:blip r:embed="rId4">
            <a:alphaModFix/>
          </a:blip>
          <a:stretch>
            <a:fillRect/>
          </a:stretch>
        </p:blipFill>
        <p:spPr>
          <a:xfrm>
            <a:off x="4887226" y="261570"/>
            <a:ext cx="3490799" cy="46203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3">
            <a:alphaModFix amt="28000"/>
          </a:blip>
          <a:srcRect b="0" l="0" r="0" t="9853"/>
          <a:stretch/>
        </p:blipFill>
        <p:spPr>
          <a:xfrm>
            <a:off x="4572000" y="0"/>
            <a:ext cx="4571998" cy="5143501"/>
          </a:xfrm>
          <a:prstGeom prst="rect">
            <a:avLst/>
          </a:prstGeom>
          <a:noFill/>
          <a:ln>
            <a:noFill/>
          </a:ln>
        </p:spPr>
      </p:pic>
      <p:sp>
        <p:nvSpPr>
          <p:cNvPr id="117" name="Google Shape;117;p21"/>
          <p:cNvSpPr txBox="1"/>
          <p:nvPr>
            <p:ph type="title"/>
          </p:nvPr>
        </p:nvSpPr>
        <p:spPr>
          <a:xfrm>
            <a:off x="4572000" y="2373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solidFill>
                  <a:srgbClr val="CBB26A"/>
                </a:solidFill>
              </a:rPr>
              <a:t>Tables: </a:t>
            </a:r>
            <a:r>
              <a:rPr lang="en-GB"/>
              <a:t>A</a:t>
            </a:r>
            <a:r>
              <a:rPr lang="en-GB">
                <a:solidFill>
                  <a:srgbClr val="CBB26A"/>
                </a:solidFill>
              </a:rPr>
              <a:t> </a:t>
            </a:r>
            <a:r>
              <a:rPr lang="en-GB"/>
              <a:t>L</a:t>
            </a:r>
            <a:r>
              <a:rPr lang="en-GB">
                <a:solidFill>
                  <a:srgbClr val="CBB26A"/>
                </a:solidFill>
              </a:rPr>
              <a:t>oss </a:t>
            </a:r>
            <a:r>
              <a:rPr lang="en-GB"/>
              <a:t>L</a:t>
            </a:r>
            <a:r>
              <a:rPr lang="en-GB">
                <a:solidFill>
                  <a:srgbClr val="CBB26A"/>
                </a:solidFill>
              </a:rPr>
              <a:t>eader?</a:t>
            </a:r>
            <a:endParaRPr>
              <a:solidFill>
                <a:srgbClr val="CBB26A"/>
              </a:solidFill>
            </a:endParaRPr>
          </a:p>
          <a:p>
            <a:pPr indent="0" lvl="0" marL="0" rtl="0" algn="l">
              <a:lnSpc>
                <a:spcPct val="115000"/>
              </a:lnSpc>
              <a:spcBef>
                <a:spcPts val="0"/>
              </a:spcBef>
              <a:spcAft>
                <a:spcPts val="0"/>
              </a:spcAft>
              <a:buNone/>
            </a:pPr>
            <a:r>
              <a:t/>
            </a:r>
            <a:endParaRPr/>
          </a:p>
        </p:txBody>
      </p:sp>
      <p:sp>
        <p:nvSpPr>
          <p:cNvPr id="118" name="Google Shape;118;p21"/>
          <p:cNvSpPr txBox="1"/>
          <p:nvPr>
            <p:ph idx="1" type="body"/>
          </p:nvPr>
        </p:nvSpPr>
        <p:spPr>
          <a:xfrm>
            <a:off x="4572000" y="1225725"/>
            <a:ext cx="4351800" cy="3629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More profit from customers who purchased tables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Indirectly profitable in all segments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What else could dictate any profit/loss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9" name="Google Shape;119;p21"/>
          <p:cNvPicPr preferRelativeResize="0"/>
          <p:nvPr/>
        </p:nvPicPr>
        <p:blipFill>
          <a:blip r:embed="rId4">
            <a:alphaModFix/>
          </a:blip>
          <a:stretch>
            <a:fillRect/>
          </a:stretch>
        </p:blipFill>
        <p:spPr>
          <a:xfrm>
            <a:off x="152400" y="152400"/>
            <a:ext cx="4020891"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